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1" r:id="rId16"/>
    <p:sldId id="275" r:id="rId17"/>
    <p:sldId id="272" r:id="rId18"/>
    <p:sldId id="273" r:id="rId19"/>
    <p:sldId id="276" r:id="rId20"/>
    <p:sldId id="277" r:id="rId21"/>
    <p:sldId id="284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8" autoAdjust="0"/>
    <p:restoredTop sz="94660"/>
  </p:normalViewPr>
  <p:slideViewPr>
    <p:cSldViewPr snapToGrid="0">
      <p:cViewPr varScale="1">
        <p:scale>
          <a:sx n="99" d="100"/>
          <a:sy n="99" d="100"/>
        </p:scale>
        <p:origin x="58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8D4DA6-B5C2-D5D7-C443-192120AB7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EECA976-0096-FF31-548A-D045ECC31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DAAC211-6847-1BF0-3CEF-BC8E0F4B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23016CC-47F3-52BD-B4B2-101B0387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A716B2B-B916-47FC-67BF-A24BFC644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60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62B5CF-CCED-1372-9048-3881E451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2583EB2-65DA-5F10-AC44-9F1F0D706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1FC2539-F4A4-67AE-09E4-577732B83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598324D-71CC-675B-9606-01AA8A530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FA213BB-9765-55D5-145F-83380301E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713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C0AEDFD-7CDA-DF32-0F77-61F8309236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C339F40-413F-70E8-70FF-FF156B682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B538F0C-9BFF-3832-3237-C0FF71972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B963912-54F5-C644-59C6-93FD077B4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C488C20-3CC9-E6BF-6698-098B7BCC7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7231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EC392-3C85-D71C-4284-15250D003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B1BAF1-D36D-C95E-350E-24706D141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A61DAF4-FA1E-B362-3D75-FDC0DB04E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3A384EE-FD81-2A35-ACD0-DE04B40A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8D43E57-53AB-4423-FFD5-366F56085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304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C7E37F-0BC5-0263-6383-3D1711EB6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C6C3A1B-2E47-52D3-D1A2-710034608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19D16B6-0EE9-F1C3-1018-BD044177C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81A09FF-1FE1-C86D-7BC8-8FA01E23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69ADCB4-829F-EE30-2951-1CE4BB9FC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84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3B921-98BE-D8E2-3DAD-BDBAB7582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C0804F3-94A5-951E-7D2F-18D70DD11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FA3E63B-DEAF-27E0-4861-C755357D1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21E71B7-94E1-36DB-0E5C-7F6B02F81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169405B-D161-CD0D-E89D-A38D0163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5887DD6-CA22-2FF2-12E8-804ACAA3F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642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796ECA-F7C2-C9E0-A9D8-0D166E326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F4E268C-443F-F581-9CA7-1D0C329E5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7B2750F-AD09-B9E6-D1EB-F74FC6D60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B5A92A7-F57F-09B2-C31C-49B8EB88A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54923A3-E57F-F588-C656-62AA782442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A458AB1-01B1-44A7-3A69-250D6A26F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37D016B-0466-1C55-45DD-B99F6A43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ED4A009-2580-CC3C-91F2-8077E2F1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079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61A1B3-878E-7C61-0EBF-B49CE2C5D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512525FE-140F-EEB6-DA79-816F856DA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2CBC130-49B7-C153-EC50-E34D26029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15AE3C1-90F6-D9A5-667D-F01039C6A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070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CDAA4F5-ACA7-D214-F111-DD610FCC9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1CF887D-0DCA-0825-3552-D148C6CB2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68F2BC3-4EBF-5347-05E3-5F05C0D4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9254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CB2543-A708-35DA-0B14-31F43BFB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19833F-9CAF-2BF4-6170-19E8D5A2A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0744217-F1FC-CEB7-A779-C90D7B845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BD3E21E-07A4-AD5D-8EBE-BE5F4D4C2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C682528-36E8-53D1-3906-4F51F4509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91E88AB-18DD-D02D-65AD-B8A3946BC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475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4182C-1288-E90B-6ABB-191C9B53F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06E11A5-E937-F2C5-F7EF-EB8EEAC99A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E2AD53F-CC62-4951-D591-AE9744E39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8B2F2C1-D05A-19FF-A066-1C6F27C62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64A52E5-352F-6499-8D18-C86020738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DDA2B2B-5CD3-693D-02AA-6B20D28D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903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FD0EF487-8E6B-5304-521B-6B462D07F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1ABF369-4860-3680-ADBB-DF9D19A14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AAA8F05-268B-AB0F-940C-BC176BB955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AE50DE-A207-4ABC-9A0C-BFCF1E2115D3}" type="datetimeFigureOut">
              <a:rPr lang="da-DK" smtClean="0"/>
              <a:t>07-08-2026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B070147-4C9C-5BCA-04AA-DB9E656BEB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4E4F213-8111-5570-BC17-57A2AA4FD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9BFF27-AE15-431C-B421-232622B080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1287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cpt.eucl.dk/ai/smed2026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vcpt.eucl.dk/aiplatfor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vcpt.eucl.dk/aiplatfor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vcpt.eucl.dk/aiplatfor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hyperlink" Target="https://vcpt.eucl.dk/aiplatform7/?model=g3&amp;preprompt=8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hyperlink" Target="mailto:perx2952@eucl.d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entdata.stil.d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stil.dk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E16F1F-6CEF-0FF8-C242-D17DE66C4B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1" y="236483"/>
            <a:ext cx="11125200" cy="2378291"/>
          </a:xfrm>
        </p:spPr>
        <p:txBody>
          <a:bodyPr>
            <a:normAutofit fontScale="90000"/>
          </a:bodyPr>
          <a:lstStyle/>
          <a:p>
            <a:r>
              <a:rPr lang="da-DK" dirty="0"/>
              <a:t>Kunstig intelligens</a:t>
            </a:r>
            <a:br>
              <a:rPr lang="da-DK" dirty="0"/>
            </a:br>
            <a:r>
              <a:rPr lang="da-DK" dirty="0"/>
              <a:t>i undervisningen for smedeuddannelsen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63C7409-DF6C-582C-4B25-ABFE30713C9E}"/>
              </a:ext>
            </a:extLst>
          </p:cNvPr>
          <p:cNvSpPr txBox="1"/>
          <p:nvPr/>
        </p:nvSpPr>
        <p:spPr>
          <a:xfrm>
            <a:off x="3854307" y="3475502"/>
            <a:ext cx="4483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da-DK" b="0" i="0" dirty="0">
                <a:solidFill>
                  <a:srgbClr val="000000"/>
                </a:solidFill>
                <a:effectLst/>
                <a:latin typeface="Raleway" pitchFamily="2" charset="0"/>
              </a:rPr>
              <a:t>Status 2026 og undervisernes erfaringer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E2D849A-E157-C2CF-7F4D-5D118127713A}"/>
              </a:ext>
            </a:extLst>
          </p:cNvPr>
          <p:cNvSpPr txBox="1">
            <a:spLocks/>
          </p:cNvSpPr>
          <p:nvPr/>
        </p:nvSpPr>
        <p:spPr>
          <a:xfrm>
            <a:off x="655157" y="3429000"/>
            <a:ext cx="1902069" cy="8150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dirty="0"/>
              <a:t>8. September 2026</a:t>
            </a:r>
          </a:p>
          <a:p>
            <a:r>
              <a:rPr lang="da-DK" sz="1800" dirty="0"/>
              <a:t>Jakob Dannesboe</a:t>
            </a:r>
          </a:p>
          <a:p>
            <a:r>
              <a:rPr lang="da-DK" sz="1800" dirty="0"/>
              <a:t>jdn@eucl.dk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52E5C22-10B3-D12F-7668-895ACC955D9D}"/>
              </a:ext>
            </a:extLst>
          </p:cNvPr>
          <p:cNvSpPr txBox="1">
            <a:spLocks/>
          </p:cNvSpPr>
          <p:nvPr/>
        </p:nvSpPr>
        <p:spPr>
          <a:xfrm>
            <a:off x="9614225" y="2841372"/>
            <a:ext cx="1902069" cy="3610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dirty="0"/>
              <a:t>Hent Slideshow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3926F42-EEFE-0E57-6FC2-53A25F51E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3064" y="3292881"/>
            <a:ext cx="1421097" cy="1427646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631D03F7-9937-47F0-C2F4-FB1FCBD4D22D}"/>
              </a:ext>
            </a:extLst>
          </p:cNvPr>
          <p:cNvSpPr txBox="1"/>
          <p:nvPr/>
        </p:nvSpPr>
        <p:spPr>
          <a:xfrm>
            <a:off x="9203000" y="4811007"/>
            <a:ext cx="2941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>
                <a:hlinkClick r:id="rId3"/>
              </a:rPr>
              <a:t>vcpt.eucl.dk/ai/smed2026/</a:t>
            </a:r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CCFDB4A6-BA8C-9BF5-28D1-BA95CA712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049" y="4752750"/>
            <a:ext cx="5439452" cy="21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42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D82C5-0296-5CBA-A58D-48E9A8B36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E75CE9-E60E-5C64-39E7-9EC64F8D0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Hvordan kan man bruge kunstig intelligens til informationssøgning?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4861F80-5C1C-20DD-841F-30E6E9EA9194}"/>
              </a:ext>
            </a:extLst>
          </p:cNvPr>
          <p:cNvSpPr txBox="1">
            <a:spLocks/>
          </p:cNvSpPr>
          <p:nvPr/>
        </p:nvSpPr>
        <p:spPr>
          <a:xfrm>
            <a:off x="87287" y="702129"/>
            <a:ext cx="4641788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 err="1"/>
              <a:t>Grok</a:t>
            </a:r>
            <a:r>
              <a:rPr lang="da-DK" sz="3000" dirty="0"/>
              <a:t> – grok.com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8AFE7FA-CA08-A818-3431-DCE354E92EDC}"/>
              </a:ext>
            </a:extLst>
          </p:cNvPr>
          <p:cNvSpPr txBox="1">
            <a:spLocks/>
          </p:cNvSpPr>
          <p:nvPr/>
        </p:nvSpPr>
        <p:spPr>
          <a:xfrm>
            <a:off x="185123" y="4457701"/>
            <a:ext cx="5802020" cy="1698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”Kan du forklare mig forskellen på de forskellige ståltyper og hvad deres forskellige tekniske navne betyder?”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CFF7BC8D-9E80-3574-1170-1F17A6FE4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45" y="1475582"/>
            <a:ext cx="4180492" cy="2336571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81E67E13-938F-1A7A-C227-1B470811F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775" y="4161191"/>
            <a:ext cx="3291474" cy="251701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8309319C-4E82-876F-E0EA-0C853D3A1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724" y="3463559"/>
            <a:ext cx="3466238" cy="2662249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BCF95377-787D-1079-CFA7-6534882608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195" y="2466483"/>
            <a:ext cx="4179077" cy="3204852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762B4B94-3F8E-1CBF-5A39-37D3FEF1B8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3820" y="1763223"/>
            <a:ext cx="4066904" cy="3092521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58AD2860-47C2-CEAB-5F80-9435F9498F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5127" y="1131296"/>
            <a:ext cx="3977588" cy="302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10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29524-3070-E99A-966C-A88FE145D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3FFD5-86EB-00E7-CEED-0D08E366A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Hvordan kan man bruge kunstig intelligens til informationssøgning?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35F6F3D-83A6-B0B7-099C-7A32AF66A0A7}"/>
              </a:ext>
            </a:extLst>
          </p:cNvPr>
          <p:cNvSpPr txBox="1">
            <a:spLocks/>
          </p:cNvSpPr>
          <p:nvPr/>
        </p:nvSpPr>
        <p:spPr>
          <a:xfrm>
            <a:off x="87287" y="702129"/>
            <a:ext cx="5106300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Mistral – chat.mistral.ai/chat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BB1EC87-572B-2C49-CA5E-8C9E362B3C15}"/>
              </a:ext>
            </a:extLst>
          </p:cNvPr>
          <p:cNvSpPr txBox="1">
            <a:spLocks/>
          </p:cNvSpPr>
          <p:nvPr/>
        </p:nvSpPr>
        <p:spPr>
          <a:xfrm>
            <a:off x="185123" y="4457701"/>
            <a:ext cx="5802020" cy="1698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”Kan du forklare mig forskellen på de forskellige ståltyper og hvad deres forskellige tekniske navne betyder?”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EE188258-E721-4713-B100-1ED67CD8B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39" y="1526693"/>
            <a:ext cx="3937182" cy="2712009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7B9A53C5-6DC9-8DF7-36CE-B6EB69DF1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635" y="4238701"/>
            <a:ext cx="2663897" cy="2290525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3717E1E1-1989-579A-C24C-7330A1AFC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4101" y="3744929"/>
            <a:ext cx="2816505" cy="2410941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8A8BCA82-BF8D-698D-A411-E585CC231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8894" y="2702199"/>
            <a:ext cx="3328882" cy="2851152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0151D97E-8982-FCEB-DE36-22D524D76A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6283" y="2322161"/>
            <a:ext cx="3126272" cy="2668509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F28F54EB-0B4B-1C0C-DC8D-0ED6CDC9F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3571" y="1770633"/>
            <a:ext cx="3170683" cy="2722652"/>
          </a:xfrm>
          <a:prstGeom prst="rect">
            <a:avLst/>
          </a:prstGeom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3DCDDBA3-5DD5-9353-10DB-EB11C165B8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6948" y="1402143"/>
            <a:ext cx="3050314" cy="2606632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65DD1946-D1ED-BB35-2C3E-E0120EA7BC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4561" y="929632"/>
            <a:ext cx="3055741" cy="263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47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C7874-7D09-577C-E40C-32549A760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D2300E-C4F0-5406-06D7-C17EA34EA4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614" y="1508502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Hvad er problemet i forhold til undervisningsbrug med elever?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D56542F-298D-0D38-84C0-1B4D85E5D750}"/>
              </a:ext>
            </a:extLst>
          </p:cNvPr>
          <p:cNvSpPr txBox="1">
            <a:spLocks/>
          </p:cNvSpPr>
          <p:nvPr/>
        </p:nvSpPr>
        <p:spPr>
          <a:xfrm>
            <a:off x="307614" y="3309905"/>
            <a:ext cx="11125200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GDPR</a:t>
            </a:r>
          </a:p>
        </p:txBody>
      </p:sp>
    </p:spTree>
    <p:extLst>
      <p:ext uri="{BB962C8B-B14F-4D97-AF65-F5344CB8AC3E}">
        <p14:creationId xmlns:p14="http://schemas.microsoft.com/office/powerpoint/2010/main" val="261747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B6166-3FBE-D6D6-53DE-C0A021999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DB213B-45D1-21E4-8B2F-4C46B2ACD0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614" y="409167"/>
            <a:ext cx="11125200" cy="1034352"/>
          </a:xfrm>
        </p:spPr>
        <p:txBody>
          <a:bodyPr>
            <a:noAutofit/>
          </a:bodyPr>
          <a:lstStyle/>
          <a:p>
            <a:r>
              <a:rPr lang="da-DK" sz="3000" dirty="0"/>
              <a:t>Videnscenterets GDPR venlige AI platform</a:t>
            </a:r>
            <a:br>
              <a:rPr lang="da-DK" sz="3000" dirty="0"/>
            </a:br>
            <a:r>
              <a:rPr lang="da-DK" sz="3000" dirty="0">
                <a:hlinkClick r:id="rId2" action="ppaction://hlinkfile"/>
              </a:rPr>
              <a:t>vcpt.eucl.dk/aiplatform/</a:t>
            </a:r>
            <a:endParaRPr lang="da-DK" sz="30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08FAF34-FA9B-F2BE-BE70-77BC6169983B}"/>
              </a:ext>
            </a:extLst>
          </p:cNvPr>
          <p:cNvSpPr txBox="1">
            <a:spLocks/>
          </p:cNvSpPr>
          <p:nvPr/>
        </p:nvSpPr>
        <p:spPr>
          <a:xfrm>
            <a:off x="307614" y="3331676"/>
            <a:ext cx="11125200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sz="300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AA07693-D9A5-A2C5-1008-EC1B914D4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0546" y="347120"/>
            <a:ext cx="1309253" cy="1297074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2F812BF3-1DDD-23FB-EBDA-F1330CC1A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6665" y="1589314"/>
            <a:ext cx="5338669" cy="492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7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68FFD-FC14-49CC-1BC6-8DB45AA71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FE7763-FB37-D6C8-C09D-4CD74D40C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614" y="409167"/>
            <a:ext cx="11125200" cy="1034352"/>
          </a:xfrm>
        </p:spPr>
        <p:txBody>
          <a:bodyPr>
            <a:noAutofit/>
          </a:bodyPr>
          <a:lstStyle/>
          <a:p>
            <a:r>
              <a:rPr lang="da-DK" sz="3000" dirty="0"/>
              <a:t>Videnscenterets GDPR venlige AI platform</a:t>
            </a:r>
            <a:br>
              <a:rPr lang="da-DK" sz="3000" dirty="0"/>
            </a:br>
            <a:r>
              <a:rPr lang="da-DK" sz="3000" dirty="0">
                <a:hlinkClick r:id="rId2" action="ppaction://hlinkfile"/>
              </a:rPr>
              <a:t>vcpt.eucl.dk/aiplatform/</a:t>
            </a:r>
            <a:endParaRPr lang="da-DK" sz="30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35507AE-FD07-923D-0435-67DF3E31BE1A}"/>
              </a:ext>
            </a:extLst>
          </p:cNvPr>
          <p:cNvSpPr txBox="1">
            <a:spLocks/>
          </p:cNvSpPr>
          <p:nvPr/>
        </p:nvSpPr>
        <p:spPr>
          <a:xfrm>
            <a:off x="307614" y="3331676"/>
            <a:ext cx="11125200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sz="300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727DEAB-5CCE-9F18-5919-20C278674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0546" y="347120"/>
            <a:ext cx="1309253" cy="1297074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7F29B9AB-7B7A-4B5D-DE15-7E0230434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209" y="2232024"/>
            <a:ext cx="6518637" cy="366732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BEC61973-6413-144B-A857-24F6E7C1C46C}"/>
              </a:ext>
            </a:extLst>
          </p:cNvPr>
          <p:cNvSpPr txBox="1">
            <a:spLocks/>
          </p:cNvSpPr>
          <p:nvPr/>
        </p:nvSpPr>
        <p:spPr>
          <a:xfrm>
            <a:off x="-87086" y="1443519"/>
            <a:ext cx="4367799" cy="10343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Forskellige udbydere af </a:t>
            </a:r>
          </a:p>
          <a:p>
            <a:r>
              <a:rPr lang="da-DK" sz="3000" dirty="0"/>
              <a:t>Kunstig Intelligens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DBBE3B11-9404-F006-1FE5-5270D5DD471F}"/>
              </a:ext>
            </a:extLst>
          </p:cNvPr>
          <p:cNvSpPr txBox="1">
            <a:spLocks/>
          </p:cNvSpPr>
          <p:nvPr/>
        </p:nvSpPr>
        <p:spPr>
          <a:xfrm>
            <a:off x="-191338" y="2738957"/>
            <a:ext cx="4367799" cy="15465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Forskellige Kunstig Intelligens modeller fra hver udbyder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38CB47E-B2A2-4B1E-347A-3551E8A2B024}"/>
              </a:ext>
            </a:extLst>
          </p:cNvPr>
          <p:cNvSpPr txBox="1">
            <a:spLocks/>
          </p:cNvSpPr>
          <p:nvPr/>
        </p:nvSpPr>
        <p:spPr>
          <a:xfrm>
            <a:off x="78245" y="4632466"/>
            <a:ext cx="3917393" cy="19141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Forskellige priser, ”hestekræfter”, regnekraft, svarlængde, svartid</a:t>
            </a:r>
          </a:p>
        </p:txBody>
      </p:sp>
    </p:spTree>
    <p:extLst>
      <p:ext uri="{BB962C8B-B14F-4D97-AF65-F5344CB8AC3E}">
        <p14:creationId xmlns:p14="http://schemas.microsoft.com/office/powerpoint/2010/main" val="150251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8AA34-D00C-F9E9-D9B3-938C7C24A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AB0B8-17CC-815D-4451-4633F3760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Hvordan kan man bruge kunstig intelligens til informationssøgning?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93D5177-E9F8-C461-AB50-87C98F64E2B9}"/>
              </a:ext>
            </a:extLst>
          </p:cNvPr>
          <p:cNvSpPr txBox="1">
            <a:spLocks/>
          </p:cNvSpPr>
          <p:nvPr/>
        </p:nvSpPr>
        <p:spPr>
          <a:xfrm>
            <a:off x="87287" y="702129"/>
            <a:ext cx="6242756" cy="9520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AI platform – vcpt.eucl.dk/</a:t>
            </a:r>
            <a:r>
              <a:rPr lang="da-DK" sz="3000" dirty="0" err="1"/>
              <a:t>aiplatform</a:t>
            </a:r>
            <a:endParaRPr lang="da-DK" sz="3000" dirty="0"/>
          </a:p>
          <a:p>
            <a:r>
              <a:rPr lang="da-DK" sz="3000" dirty="0" err="1"/>
              <a:t>Grok</a:t>
            </a:r>
            <a:endParaRPr lang="da-DK" sz="3000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491E9F1-63FB-D900-ABE0-1C77DD7E750E}"/>
              </a:ext>
            </a:extLst>
          </p:cNvPr>
          <p:cNvSpPr txBox="1">
            <a:spLocks/>
          </p:cNvSpPr>
          <p:nvPr/>
        </p:nvSpPr>
        <p:spPr>
          <a:xfrm>
            <a:off x="4813559" y="4895910"/>
            <a:ext cx="5802020" cy="1698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”Kan du forklare mig forskellen på de forskellige ståltyper og hvad deres forskellige tekniske navne betyder?”</a:t>
            </a:r>
          </a:p>
        </p:txBody>
      </p:sp>
      <p:pic>
        <p:nvPicPr>
          <p:cNvPr id="21" name="Billede 20">
            <a:extLst>
              <a:ext uri="{FF2B5EF4-FFF2-40B4-BE49-F238E27FC236}">
                <a16:creationId xmlns:a16="http://schemas.microsoft.com/office/drawing/2014/main" id="{37CC0A33-3945-1ED2-B0E7-9DAF84E2C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18" y="1616302"/>
            <a:ext cx="3686268" cy="5056640"/>
          </a:xfrm>
          <a:prstGeom prst="rect">
            <a:avLst/>
          </a:prstGeom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9552F1C5-D996-E111-C709-41D4EA78F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171" y="2655501"/>
            <a:ext cx="7275251" cy="73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90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5673A-A2B2-59D5-5B29-BC291E839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9B5A2-9030-2301-6A0C-11027EB0F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Hvordan kan man bruge kunstig intelligens til informationssøgning?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6577390-F768-A2E8-E05A-55BA5BDF3BEE}"/>
              </a:ext>
            </a:extLst>
          </p:cNvPr>
          <p:cNvSpPr txBox="1">
            <a:spLocks/>
          </p:cNvSpPr>
          <p:nvPr/>
        </p:nvSpPr>
        <p:spPr>
          <a:xfrm>
            <a:off x="87287" y="702129"/>
            <a:ext cx="6242756" cy="9520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AI platform – vcpt.eucl.dk/</a:t>
            </a:r>
            <a:r>
              <a:rPr lang="da-DK" sz="3000" dirty="0" err="1"/>
              <a:t>aiplatform</a:t>
            </a:r>
            <a:endParaRPr lang="da-DK" sz="3000" dirty="0"/>
          </a:p>
          <a:p>
            <a:r>
              <a:rPr lang="da-DK" sz="3000" dirty="0" err="1"/>
              <a:t>Grok</a:t>
            </a:r>
            <a:endParaRPr lang="da-DK" sz="3000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14BAE7C-4F2D-F720-BFA2-5D5919BD8BFF}"/>
              </a:ext>
            </a:extLst>
          </p:cNvPr>
          <p:cNvSpPr txBox="1">
            <a:spLocks/>
          </p:cNvSpPr>
          <p:nvPr/>
        </p:nvSpPr>
        <p:spPr>
          <a:xfrm>
            <a:off x="4813559" y="4895910"/>
            <a:ext cx="5802020" cy="1698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”Kan du forklare mig forskellen på de forskellige ståltyper og hvad deres forskellige tekniske navne betyder?”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CAC3D29-B7B4-D557-FBA6-9177855E3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09" y="1720354"/>
            <a:ext cx="3730479" cy="4969679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7F89C406-2AFD-1525-E15B-E29D65F69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525" y="3006298"/>
            <a:ext cx="2597695" cy="2114228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09CEEC95-6007-1C3D-AD86-297AFE829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038" y="2438521"/>
            <a:ext cx="2563002" cy="2114228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1985027B-BC40-7D43-9B85-FD586AA87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1630" y="1917080"/>
            <a:ext cx="2541117" cy="2067892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457EB83F-9C2F-8602-F8FC-0E940C390C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5685" y="1411212"/>
            <a:ext cx="2537769" cy="2054617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2DF9BA95-E396-C40D-1161-5DE6EF2421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2723" y="702129"/>
            <a:ext cx="2790756" cy="22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2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AD3EF-0C10-F8F5-0CB0-E93762A5B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8F3992-09A1-D0A8-3122-B594751CE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Hvordan kan man bruge kunstig intelligens til informationssøgning?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D2BDD0B-552C-85F6-3FBD-F0EB0AC93DB6}"/>
              </a:ext>
            </a:extLst>
          </p:cNvPr>
          <p:cNvSpPr txBox="1">
            <a:spLocks/>
          </p:cNvSpPr>
          <p:nvPr/>
        </p:nvSpPr>
        <p:spPr>
          <a:xfrm>
            <a:off x="87287" y="702129"/>
            <a:ext cx="6242756" cy="9520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AI platform – vcpt.eucl.dk/</a:t>
            </a:r>
            <a:r>
              <a:rPr lang="da-DK" sz="3000" dirty="0" err="1"/>
              <a:t>aiplatform</a:t>
            </a:r>
            <a:endParaRPr lang="da-DK" sz="3000" dirty="0"/>
          </a:p>
          <a:p>
            <a:r>
              <a:rPr lang="da-DK" sz="3000" dirty="0" err="1"/>
              <a:t>ChatGPT</a:t>
            </a:r>
            <a:endParaRPr lang="da-DK" sz="3000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2D9E3A3-096C-BE3E-E24C-D940513CDCA6}"/>
              </a:ext>
            </a:extLst>
          </p:cNvPr>
          <p:cNvSpPr txBox="1">
            <a:spLocks/>
          </p:cNvSpPr>
          <p:nvPr/>
        </p:nvSpPr>
        <p:spPr>
          <a:xfrm>
            <a:off x="4813559" y="4895910"/>
            <a:ext cx="5802020" cy="1698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”Kan du forklare mig forskellen på de forskellige ståltyper og hvad deres forskellige tekniske navne betyder?”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62439BFA-D48D-C0FC-F40F-DD981DD44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85" y="1747116"/>
            <a:ext cx="3563901" cy="4941359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90BBBC3-314F-B617-839C-CBECF5F0B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912" y="2880233"/>
            <a:ext cx="2831814" cy="2308216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95B0E0B7-AA85-AAB5-8E86-13457301C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528" y="2293705"/>
            <a:ext cx="2814443" cy="2270589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4EBE7A2F-E968-9638-067E-C637E7A7F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114" y="1587618"/>
            <a:ext cx="2849855" cy="2308216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AC61F71C-E351-9C4F-C28C-1A6807FAEB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1486" y="1106484"/>
            <a:ext cx="2610166" cy="2117586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9DDD5223-FCA9-3A14-B80F-6EA3181195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9299" y="702129"/>
            <a:ext cx="2694588" cy="2178104"/>
          </a:xfrm>
          <a:prstGeom prst="rect">
            <a:avLst/>
          </a:prstGeom>
        </p:spPr>
      </p:pic>
      <p:pic>
        <p:nvPicPr>
          <p:cNvPr id="24" name="Billede 23">
            <a:extLst>
              <a:ext uri="{FF2B5EF4-FFF2-40B4-BE49-F238E27FC236}">
                <a16:creationId xmlns:a16="http://schemas.microsoft.com/office/drawing/2014/main" id="{C470ABC8-0933-E2B3-741B-6E4F27BDCA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1471" y="3023170"/>
            <a:ext cx="2830181" cy="2293706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01F835B6-7493-972D-E809-E2730C82E6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5159" y="2409226"/>
            <a:ext cx="2748622" cy="2219218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C6DAE2D1-85E6-CFCE-237C-3DDA15D7D1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00530" y="1712576"/>
            <a:ext cx="2682065" cy="2183258"/>
          </a:xfrm>
          <a:prstGeom prst="rect">
            <a:avLst/>
          </a:prstGeom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194A71FB-FF67-60D4-01F6-A6B16ACDD0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95594" y="1128952"/>
            <a:ext cx="2610166" cy="2117586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A2AA12F9-38CA-AE3F-BBBC-5D92DF360E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87896" y="606266"/>
            <a:ext cx="2814443" cy="2279399"/>
          </a:xfrm>
          <a:prstGeom prst="rect">
            <a:avLst/>
          </a:prstGeom>
        </p:spPr>
      </p:pic>
      <p:pic>
        <p:nvPicPr>
          <p:cNvPr id="33" name="Billede 32">
            <a:extLst>
              <a:ext uri="{FF2B5EF4-FFF2-40B4-BE49-F238E27FC236}">
                <a16:creationId xmlns:a16="http://schemas.microsoft.com/office/drawing/2014/main" id="{BEB5919E-5EC8-CC21-300D-6975E081E8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8850" y="4455537"/>
            <a:ext cx="757237" cy="613281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608D87AC-5D42-562E-E36C-7C2F991D4F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28596" y="4321803"/>
            <a:ext cx="757237" cy="613281"/>
          </a:xfrm>
          <a:prstGeom prst="rect">
            <a:avLst/>
          </a:prstGeom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AB41059D-77D2-559C-7C05-3088AD4271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92342" y="4112050"/>
            <a:ext cx="757237" cy="613281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D62A95BD-4749-C699-EF3A-3AA655E527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39088" y="3895834"/>
            <a:ext cx="757237" cy="613281"/>
          </a:xfrm>
          <a:prstGeom prst="rect">
            <a:avLst/>
          </a:prstGeom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2F567B62-E9FC-45F0-8154-9453488FDF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27453" y="3686911"/>
            <a:ext cx="757237" cy="613281"/>
          </a:xfrm>
          <a:prstGeom prst="rect">
            <a:avLst/>
          </a:prstGeom>
        </p:spPr>
      </p:pic>
      <p:pic>
        <p:nvPicPr>
          <p:cNvPr id="38" name="Billede 37">
            <a:extLst>
              <a:ext uri="{FF2B5EF4-FFF2-40B4-BE49-F238E27FC236}">
                <a16:creationId xmlns:a16="http://schemas.microsoft.com/office/drawing/2014/main" id="{C2DEA8BB-FCF7-2964-D12E-460A309468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81466" y="3470695"/>
            <a:ext cx="757237" cy="6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29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BF315-28CB-A043-8723-0827F48C7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E8825-B95C-BB56-26F4-2B23DEA17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Hvordan kan man bruge kunstig intelligens til informationssøgning?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E71FE90-7FA2-75F0-DF2E-71E874EECBB5}"/>
              </a:ext>
            </a:extLst>
          </p:cNvPr>
          <p:cNvSpPr txBox="1">
            <a:spLocks/>
          </p:cNvSpPr>
          <p:nvPr/>
        </p:nvSpPr>
        <p:spPr>
          <a:xfrm>
            <a:off x="87287" y="702129"/>
            <a:ext cx="6242756" cy="9520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AI platform – vcpt.eucl.dk/</a:t>
            </a:r>
            <a:r>
              <a:rPr lang="da-DK" sz="3000" dirty="0" err="1"/>
              <a:t>aiplatform</a:t>
            </a:r>
            <a:endParaRPr lang="da-DK" sz="3000" dirty="0"/>
          </a:p>
          <a:p>
            <a:r>
              <a:rPr lang="da-DK" sz="3000" dirty="0"/>
              <a:t>Mistral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1C1E012-2779-A35C-6F90-CE56FB988AFD}"/>
              </a:ext>
            </a:extLst>
          </p:cNvPr>
          <p:cNvSpPr txBox="1">
            <a:spLocks/>
          </p:cNvSpPr>
          <p:nvPr/>
        </p:nvSpPr>
        <p:spPr>
          <a:xfrm>
            <a:off x="4813559" y="4895910"/>
            <a:ext cx="5802020" cy="1698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”Kan du forklare mig forskellen på de forskellige ståltyper og hvad deres forskellige tekniske navne betyder?”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E7017DF8-FDC1-08C2-2B10-9C0DF5464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99" y="1655849"/>
            <a:ext cx="3610384" cy="500530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5726D2C9-61F7-C657-287A-D77DEC454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921" y="3304663"/>
            <a:ext cx="2267284" cy="1847825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BADD7B89-E64F-0042-D844-638BBD4DD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223" y="2676418"/>
            <a:ext cx="2176113" cy="1762018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823336CA-F1E3-F74C-6F57-61E40E1A57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5715" y="2182892"/>
            <a:ext cx="1988655" cy="1615298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E13FE10E-D5D0-E3A9-EDA0-283C582CFE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5882" y="1606493"/>
            <a:ext cx="2087250" cy="1698170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916055B0-9F31-0161-B9EF-7398B78199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2890" y="1064520"/>
            <a:ext cx="2114112" cy="1706844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C6E43F2D-F272-0B72-354B-ECA5D5E0AC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2837" y="3846636"/>
            <a:ext cx="1651735" cy="1349667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E5888B37-5F19-F63B-E5F9-586E9182E6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9838" y="3530167"/>
            <a:ext cx="1651735" cy="1349667"/>
          </a:xfrm>
          <a:prstGeom prst="rect">
            <a:avLst/>
          </a:prstGeom>
        </p:spPr>
      </p:pic>
      <p:pic>
        <p:nvPicPr>
          <p:cNvPr id="29" name="Billede 28">
            <a:extLst>
              <a:ext uri="{FF2B5EF4-FFF2-40B4-BE49-F238E27FC236}">
                <a16:creationId xmlns:a16="http://schemas.microsoft.com/office/drawing/2014/main" id="{AE420B32-1B65-5E81-136F-9B267970C6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5872" y="3304663"/>
            <a:ext cx="1651735" cy="1349667"/>
          </a:xfrm>
          <a:prstGeom prst="rect">
            <a:avLst/>
          </a:prstGeom>
        </p:spPr>
      </p:pic>
      <p:pic>
        <p:nvPicPr>
          <p:cNvPr id="31" name="Billede 30">
            <a:extLst>
              <a:ext uri="{FF2B5EF4-FFF2-40B4-BE49-F238E27FC236}">
                <a16:creationId xmlns:a16="http://schemas.microsoft.com/office/drawing/2014/main" id="{8DA125AE-0392-6869-37C3-F4F3620368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4339" y="2923253"/>
            <a:ext cx="1651735" cy="1349667"/>
          </a:xfrm>
          <a:prstGeom prst="rect">
            <a:avLst/>
          </a:prstGeom>
        </p:spPr>
      </p:pic>
      <p:pic>
        <p:nvPicPr>
          <p:cNvPr id="33" name="Billede 32">
            <a:extLst>
              <a:ext uri="{FF2B5EF4-FFF2-40B4-BE49-F238E27FC236}">
                <a16:creationId xmlns:a16="http://schemas.microsoft.com/office/drawing/2014/main" id="{A2C67911-5D52-650D-BD32-42AE151AEF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7171" y="3972527"/>
            <a:ext cx="1651735" cy="1349667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88BE10D9-F321-616C-D79B-F2CA41C1C5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9208" y="2541843"/>
            <a:ext cx="1651735" cy="1349667"/>
          </a:xfrm>
          <a:prstGeom prst="rect">
            <a:avLst/>
          </a:prstGeom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7B97E3E7-BF01-4C31-E794-9A0293DE95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4174" y="2256458"/>
            <a:ext cx="1651735" cy="1349667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5C1BAC2B-042E-1CF0-D6EF-CB218E4EA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9911" y="3567235"/>
            <a:ext cx="1651735" cy="1349667"/>
          </a:xfrm>
          <a:prstGeom prst="rect">
            <a:avLst/>
          </a:prstGeom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020455B2-1F84-C79D-C2AA-08E1E02066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0558" y="3164833"/>
            <a:ext cx="1651735" cy="1349667"/>
          </a:xfrm>
          <a:prstGeom prst="rect">
            <a:avLst/>
          </a:prstGeom>
        </p:spPr>
      </p:pic>
      <p:pic>
        <p:nvPicPr>
          <p:cNvPr id="38" name="Billede 37">
            <a:extLst>
              <a:ext uri="{FF2B5EF4-FFF2-40B4-BE49-F238E27FC236}">
                <a16:creationId xmlns:a16="http://schemas.microsoft.com/office/drawing/2014/main" id="{A45D751F-C030-E33B-A1E8-639C8F5527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5427" y="2713932"/>
            <a:ext cx="1651735" cy="134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77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96131-CEA6-C1CE-05E1-712C0CC29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3732E8-DF55-2701-DEA6-0A0273CE6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099" y="2684464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Nogle spørgsmål?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3713FA24-B327-315D-C817-AB1F48A1DC93}"/>
              </a:ext>
            </a:extLst>
          </p:cNvPr>
          <p:cNvSpPr txBox="1">
            <a:spLocks/>
          </p:cNvSpPr>
          <p:nvPr/>
        </p:nvSpPr>
        <p:spPr>
          <a:xfrm>
            <a:off x="307614" y="409167"/>
            <a:ext cx="11125200" cy="10343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/>
              <a:t>Videnscenterets GDPR venlige AI platform</a:t>
            </a:r>
            <a:br>
              <a:rPr lang="da-DK" sz="3000"/>
            </a:br>
            <a:r>
              <a:rPr lang="da-DK" sz="3000">
                <a:hlinkClick r:id="rId2" action="ppaction://hlinkfile"/>
              </a:rPr>
              <a:t>vcpt.eucl.dk/aiplatform/</a:t>
            </a:r>
            <a:endParaRPr lang="da-DK" sz="300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1B96755-C567-D74B-4983-2B0D6F333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0546" y="347120"/>
            <a:ext cx="1309253" cy="129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30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0F77D-1754-94ED-CBEF-029195E2B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F9D095-FFA4-CFA6-01D8-F25F370A7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Februar 2025 – ny bekendtgørelse for smed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A542CA6-84B4-9B04-739B-6CE673D18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332" y="849086"/>
            <a:ext cx="7189361" cy="558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58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21BFE-4FD5-78FB-0AC6-287EDB186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7223062E-D7F7-5109-09B8-FADBBD988F2B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0906ED5-C7AD-783E-3526-C07BF294E9E3}"/>
              </a:ext>
            </a:extLst>
          </p:cNvPr>
          <p:cNvSpPr txBox="1">
            <a:spLocks/>
          </p:cNvSpPr>
          <p:nvPr/>
        </p:nvSpPr>
        <p:spPr>
          <a:xfrm>
            <a:off x="2061528" y="1562098"/>
            <a:ext cx="8068944" cy="9906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Kan vi få en Kunstig intelligens til at hjælpe eleverne med at betjene en avanceret maskine?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DC4A880-7219-135F-2C16-DAFF5EBD36F8}"/>
              </a:ext>
            </a:extLst>
          </p:cNvPr>
          <p:cNvSpPr txBox="1">
            <a:spLocks/>
          </p:cNvSpPr>
          <p:nvPr/>
        </p:nvSpPr>
        <p:spPr>
          <a:xfrm>
            <a:off x="2009821" y="2721365"/>
            <a:ext cx="8068944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f.eks. en Kantpresse</a:t>
            </a:r>
          </a:p>
        </p:txBody>
      </p:sp>
      <p:pic>
        <p:nvPicPr>
          <p:cNvPr id="9" name="Billede 8" descr="Et billede, der indeholder tøj, tekst, fodtøj, person&#10;&#10;Indhold genereret af kunstig intelligens kan være forkert.">
            <a:extLst>
              <a:ext uri="{FF2B5EF4-FFF2-40B4-BE49-F238E27FC236}">
                <a16:creationId xmlns:a16="http://schemas.microsoft.com/office/drawing/2014/main" id="{F5D8A68A-3414-6DF6-93D5-E27001194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395" y="3661964"/>
            <a:ext cx="3558573" cy="2944712"/>
          </a:xfrm>
          <a:prstGeom prst="rect">
            <a:avLst/>
          </a:prstGeom>
        </p:spPr>
      </p:pic>
      <p:pic>
        <p:nvPicPr>
          <p:cNvPr id="10" name="Billede 9" descr="Et billede, der indeholder elektronik, Spilcontroller, maskine, jord&#10;&#10;Indhold genereret af kunstig intelligens kan være forkert.">
            <a:extLst>
              <a:ext uri="{FF2B5EF4-FFF2-40B4-BE49-F238E27FC236}">
                <a16:creationId xmlns:a16="http://schemas.microsoft.com/office/drawing/2014/main" id="{D61B98E5-1A27-A204-CCB2-0D840D117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591" y="3661964"/>
            <a:ext cx="3199791" cy="2944712"/>
          </a:xfrm>
          <a:prstGeom prst="rect">
            <a:avLst/>
          </a:prstGeom>
        </p:spPr>
      </p:pic>
      <p:pic>
        <p:nvPicPr>
          <p:cNvPr id="11" name="Billede 10" descr="Et billede, der indeholder tekst, elektronik, multimedier, Elektronisk enhed&#10;&#10;Indhold genereret af kunstig intelligens kan være forkert.">
            <a:extLst>
              <a:ext uri="{FF2B5EF4-FFF2-40B4-BE49-F238E27FC236}">
                <a16:creationId xmlns:a16="http://schemas.microsoft.com/office/drawing/2014/main" id="{7A42F764-F3B0-A55F-201C-BE8F03797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005" y="3662258"/>
            <a:ext cx="4042647" cy="294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8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465B7-2FD2-3BAB-717A-1662605BB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93852B2D-3384-8472-3B17-FF70C8DD908C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E9A667-93D0-5ACC-FA16-18EE2B4CBD15}"/>
              </a:ext>
            </a:extLst>
          </p:cNvPr>
          <p:cNvSpPr txBox="1">
            <a:spLocks/>
          </p:cNvSpPr>
          <p:nvPr/>
        </p:nvSpPr>
        <p:spPr>
          <a:xfrm>
            <a:off x="2206671" y="291197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Der er 6 Trin</a:t>
            </a:r>
          </a:p>
        </p:txBody>
      </p:sp>
    </p:spTree>
    <p:extLst>
      <p:ext uri="{BB962C8B-B14F-4D97-AF65-F5344CB8AC3E}">
        <p14:creationId xmlns:p14="http://schemas.microsoft.com/office/powerpoint/2010/main" val="107519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EC4EE-7F18-AEE0-1613-31C71D70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7DE02885-0C51-5C6F-4EF0-D1A4C87E718B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1CD09A0-6126-B2F2-71AA-9B89044F9A34}"/>
              </a:ext>
            </a:extLst>
          </p:cNvPr>
          <p:cNvSpPr txBox="1">
            <a:spLocks/>
          </p:cNvSpPr>
          <p:nvPr/>
        </p:nvSpPr>
        <p:spPr>
          <a:xfrm>
            <a:off x="-246579" y="1023257"/>
            <a:ext cx="104287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Trin 1 – Tag billeder af alle aspekter der skal bruges til en SOP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5B6037EB-DF0F-92F2-1F48-BB61563D1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604" y="2049852"/>
            <a:ext cx="6296039" cy="4438034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2390F71A-3B9F-3C2C-9A0D-765846D718A7}"/>
              </a:ext>
            </a:extLst>
          </p:cNvPr>
          <p:cNvSpPr txBox="1">
            <a:spLocks/>
          </p:cNvSpPr>
          <p:nvPr/>
        </p:nvSpPr>
        <p:spPr>
          <a:xfrm>
            <a:off x="8478321" y="3265715"/>
            <a:ext cx="2325750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”Billedhæfte”</a:t>
            </a:r>
          </a:p>
        </p:txBody>
      </p:sp>
    </p:spTree>
    <p:extLst>
      <p:ext uri="{BB962C8B-B14F-4D97-AF65-F5344CB8AC3E}">
        <p14:creationId xmlns:p14="http://schemas.microsoft.com/office/powerpoint/2010/main" val="93040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177C-5469-8168-FCC6-C73861057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40C5876-5A6A-71BC-4E57-401BAF52118A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1F8185-4708-9F7C-976F-59F0ABCAE395}"/>
              </a:ext>
            </a:extLst>
          </p:cNvPr>
          <p:cNvSpPr txBox="1">
            <a:spLocks/>
          </p:cNvSpPr>
          <p:nvPr/>
        </p:nvSpPr>
        <p:spPr>
          <a:xfrm>
            <a:off x="-641768" y="1023257"/>
            <a:ext cx="12077211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Trin 2 – Skriv en traditionel SOP med det som eleverne skal udføre  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86748163-FB45-9350-6ABB-6738AE77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655" y="2070042"/>
            <a:ext cx="5982307" cy="424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5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0802B-1BBF-C200-6AF3-DE79DB008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D0B01468-5186-B053-D9A6-CFF22A5ECA65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9BD168-C563-7A06-205C-13457A154724}"/>
              </a:ext>
            </a:extLst>
          </p:cNvPr>
          <p:cNvSpPr txBox="1">
            <a:spLocks/>
          </p:cNvSpPr>
          <p:nvPr/>
        </p:nvSpPr>
        <p:spPr>
          <a:xfrm>
            <a:off x="-641768" y="1023256"/>
            <a:ext cx="12077211" cy="14532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Trin 3 – Skriv en ”</a:t>
            </a:r>
            <a:r>
              <a:rPr lang="da-DK" sz="3000" dirty="0" err="1"/>
              <a:t>preprompt</a:t>
            </a:r>
            <a:r>
              <a:rPr lang="da-DK" sz="3000" dirty="0"/>
              <a:t>” som instruere en Kunstig intelligens i at </a:t>
            </a:r>
          </a:p>
          <a:p>
            <a:r>
              <a:rPr lang="da-DK" sz="3000" dirty="0"/>
              <a:t>		gennemgå </a:t>
            </a:r>
            <a:r>
              <a:rPr lang="da-DK" sz="3000" dirty="0" err="1"/>
              <a:t>SOP’en</a:t>
            </a:r>
            <a:r>
              <a:rPr lang="da-DK" sz="3000" dirty="0"/>
              <a:t> med eleven og besvare elevens spørgsmål undervejs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33D2C165-BDA6-1CD3-165D-F0785B0B2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28" y="2476499"/>
            <a:ext cx="6121844" cy="428173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D26A316A-BDF9-33C7-69E1-53415F44B3F6}"/>
              </a:ext>
            </a:extLst>
          </p:cNvPr>
          <p:cNvSpPr txBox="1">
            <a:spLocks/>
          </p:cNvSpPr>
          <p:nvPr/>
        </p:nvSpPr>
        <p:spPr>
          <a:xfrm>
            <a:off x="6965877" y="2386636"/>
            <a:ext cx="5140993" cy="27568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Tx/>
              <a:buChar char="-"/>
            </a:pPr>
            <a:r>
              <a:rPr lang="da-DK" sz="2000" dirty="0"/>
              <a:t>Korte sætninger</a:t>
            </a:r>
          </a:p>
          <a:p>
            <a:pPr marL="457200" indent="-457200" algn="l">
              <a:buFontTx/>
              <a:buChar char="-"/>
            </a:pPr>
            <a:r>
              <a:rPr lang="da-DK" sz="2000" dirty="0"/>
              <a:t>Få eleven til at trykke ”ok” for at fortsætte</a:t>
            </a:r>
          </a:p>
          <a:p>
            <a:pPr marL="457200" indent="-457200" algn="l">
              <a:buFontTx/>
              <a:buChar char="-"/>
            </a:pPr>
            <a:r>
              <a:rPr lang="da-DK" sz="2000" dirty="0"/>
              <a:t>Referer til billederne </a:t>
            </a:r>
          </a:p>
          <a:p>
            <a:pPr marL="457200" indent="-457200" algn="l">
              <a:buFontTx/>
              <a:buChar char="-"/>
            </a:pPr>
            <a:r>
              <a:rPr lang="da-DK" sz="2000" dirty="0"/>
              <a:t>Et trin af gangen</a:t>
            </a:r>
          </a:p>
          <a:p>
            <a:pPr marL="457200" indent="-457200" algn="l">
              <a:buFontTx/>
              <a:buChar char="-"/>
            </a:pPr>
            <a:r>
              <a:rPr lang="da-DK" sz="2000" dirty="0"/>
              <a:t>Besvar elevens spørgsmål som er inden for fagområdet</a:t>
            </a:r>
          </a:p>
          <a:p>
            <a:pPr marL="457200" indent="-457200" algn="l">
              <a:buFontTx/>
              <a:buChar char="-"/>
            </a:pPr>
            <a:r>
              <a:rPr lang="da-DK" sz="2000" dirty="0"/>
              <a:t>En ”</a:t>
            </a:r>
            <a:r>
              <a:rPr lang="da-DK" sz="2000" dirty="0" err="1"/>
              <a:t>preprompt</a:t>
            </a:r>
            <a:r>
              <a:rPr lang="da-DK" sz="2000" dirty="0"/>
              <a:t>” er en ”arbejdsopgave” til en Kunstig intelligens</a:t>
            </a:r>
          </a:p>
          <a:p>
            <a:pPr marL="457200" indent="-457200" algn="l">
              <a:buFontTx/>
              <a:buChar char="-"/>
            </a:pPr>
            <a:endParaRPr lang="da-DK" sz="2000" dirty="0"/>
          </a:p>
          <a:p>
            <a:pPr algn="l"/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4035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3D0B2-6626-8CAE-7E5B-517DEB4FC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0F7EE3DE-8801-B939-E93E-84503999579E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633D2C-DA3F-FAD7-AE05-ED19B421F735}"/>
              </a:ext>
            </a:extLst>
          </p:cNvPr>
          <p:cNvSpPr txBox="1">
            <a:spLocks/>
          </p:cNvSpPr>
          <p:nvPr/>
        </p:nvSpPr>
        <p:spPr>
          <a:xfrm>
            <a:off x="-102018" y="1227585"/>
            <a:ext cx="12077211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Trin 4 – Udgiv billedhæftet og </a:t>
            </a:r>
            <a:r>
              <a:rPr lang="da-DK" sz="3000" dirty="0" err="1"/>
              <a:t>Preprompten</a:t>
            </a:r>
            <a:r>
              <a:rPr lang="da-DK" sz="3000" dirty="0"/>
              <a:t> på Videnscenterets AI-platform</a:t>
            </a:r>
          </a:p>
          <a:p>
            <a:r>
              <a:rPr lang="da-DK" sz="3000" dirty="0"/>
              <a:t>(Det gør Jakob fra Videnscenteret)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AB2705CF-EBC6-67B0-1573-57205B838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5630" y="2563851"/>
            <a:ext cx="3743784" cy="181919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6E7E5C64-3625-4F64-D944-47D60F679737}"/>
              </a:ext>
            </a:extLst>
          </p:cNvPr>
          <p:cNvSpPr txBox="1">
            <a:spLocks/>
          </p:cNvSpPr>
          <p:nvPr/>
        </p:nvSpPr>
        <p:spPr>
          <a:xfrm>
            <a:off x="4565231" y="2788556"/>
            <a:ext cx="3511969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Udgiv </a:t>
            </a:r>
            <a:r>
              <a:rPr lang="da-DK" sz="3000" dirty="0" err="1"/>
              <a:t>preprompten</a:t>
            </a:r>
            <a:endParaRPr lang="da-DK" sz="3000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D15B54B-720C-A4B4-3E80-0F98B3B0A08A}"/>
              </a:ext>
            </a:extLst>
          </p:cNvPr>
          <p:cNvSpPr txBox="1">
            <a:spLocks/>
          </p:cNvSpPr>
          <p:nvPr/>
        </p:nvSpPr>
        <p:spPr>
          <a:xfrm>
            <a:off x="4679787" y="4902931"/>
            <a:ext cx="2927768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Udgiv billederne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ECAC41A0-0E5A-1075-4C6B-6F6A3D70A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631" y="4616849"/>
            <a:ext cx="3743783" cy="1822994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3574A70A-F8B7-E6F4-C06E-1CAC3A3B2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28" y="2076274"/>
            <a:ext cx="3743783" cy="461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5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A47DE-21CB-2B3A-CA19-164EE7609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58E01812-F7E3-A2AA-77FE-4DE5F19CB2A9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A3E01A5-BCA3-3DB1-E34A-E927F815A746}"/>
              </a:ext>
            </a:extLst>
          </p:cNvPr>
          <p:cNvSpPr txBox="1">
            <a:spLocks/>
          </p:cNvSpPr>
          <p:nvPr/>
        </p:nvSpPr>
        <p:spPr>
          <a:xfrm>
            <a:off x="-102018" y="1227585"/>
            <a:ext cx="10115968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Trin 5 – Gennemgå forløbet med AI assistenten via link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6020A798-B2F8-0B98-4939-68F3DD83E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900" y="2485526"/>
            <a:ext cx="3411411" cy="412115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CFC4607D-D7B0-4D85-1529-FBD138677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89" y="2203847"/>
            <a:ext cx="7381487" cy="945753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FB1B46E1-9335-6E67-2E7E-48EF9D287A93}"/>
              </a:ext>
            </a:extLst>
          </p:cNvPr>
          <p:cNvSpPr txBox="1">
            <a:spLocks/>
          </p:cNvSpPr>
          <p:nvPr/>
        </p:nvSpPr>
        <p:spPr>
          <a:xfrm>
            <a:off x="56732" y="3879351"/>
            <a:ext cx="5416968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valg ”</a:t>
            </a:r>
            <a:r>
              <a:rPr lang="da-DK" sz="3000" dirty="0" err="1"/>
              <a:t>Grok</a:t>
            </a:r>
            <a:r>
              <a:rPr lang="da-DK" sz="3000" dirty="0"/>
              <a:t> 3”</a:t>
            </a:r>
          </a:p>
        </p:txBody>
      </p:sp>
      <p:cxnSp>
        <p:nvCxnSpPr>
          <p:cNvPr id="17" name="Lige pilforbindelse 16">
            <a:extLst>
              <a:ext uri="{FF2B5EF4-FFF2-40B4-BE49-F238E27FC236}">
                <a16:creationId xmlns:a16="http://schemas.microsoft.com/office/drawing/2014/main" id="{0E997B34-F7FC-7303-24E4-98FFD9D77E51}"/>
              </a:ext>
            </a:extLst>
          </p:cNvPr>
          <p:cNvCxnSpPr/>
          <p:nvPr/>
        </p:nvCxnSpPr>
        <p:spPr>
          <a:xfrm flipV="1">
            <a:off x="3949700" y="2863850"/>
            <a:ext cx="1384300" cy="92710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Lige pilforbindelse 17">
            <a:extLst>
              <a:ext uri="{FF2B5EF4-FFF2-40B4-BE49-F238E27FC236}">
                <a16:creationId xmlns:a16="http://schemas.microsoft.com/office/drawing/2014/main" id="{C36FFC4A-D1D8-1875-C802-BA359D19A341}"/>
              </a:ext>
            </a:extLst>
          </p:cNvPr>
          <p:cNvCxnSpPr>
            <a:cxnSpLocks/>
          </p:cNvCxnSpPr>
          <p:nvPr/>
        </p:nvCxnSpPr>
        <p:spPr>
          <a:xfrm flipV="1">
            <a:off x="6521450" y="2978649"/>
            <a:ext cx="622300" cy="195580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itel 1">
            <a:extLst>
              <a:ext uri="{FF2B5EF4-FFF2-40B4-BE49-F238E27FC236}">
                <a16:creationId xmlns:a16="http://schemas.microsoft.com/office/drawing/2014/main" id="{EBA1B4E3-2799-EEDD-3005-E301D6B4D0A2}"/>
              </a:ext>
            </a:extLst>
          </p:cNvPr>
          <p:cNvSpPr txBox="1">
            <a:spLocks/>
          </p:cNvSpPr>
          <p:nvPr/>
        </p:nvSpPr>
        <p:spPr>
          <a:xfrm>
            <a:off x="4445276" y="5014618"/>
            <a:ext cx="3511274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 err="1"/>
              <a:t>Preprompt</a:t>
            </a:r>
            <a:r>
              <a:rPr lang="da-DK" sz="3000" dirty="0"/>
              <a:t> nummer</a:t>
            </a:r>
          </a:p>
        </p:txBody>
      </p:sp>
      <p:sp>
        <p:nvSpPr>
          <p:cNvPr id="22" name="Rektangel: afrundede hjørner 21">
            <a:extLst>
              <a:ext uri="{FF2B5EF4-FFF2-40B4-BE49-F238E27FC236}">
                <a16:creationId xmlns:a16="http://schemas.microsoft.com/office/drawing/2014/main" id="{A8F3468B-E207-C231-80F1-A98620F5F6F5}"/>
              </a:ext>
            </a:extLst>
          </p:cNvPr>
          <p:cNvSpPr/>
          <p:nvPr/>
        </p:nvSpPr>
        <p:spPr>
          <a:xfrm>
            <a:off x="215900" y="3937000"/>
            <a:ext cx="5257800" cy="89535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3" name="Rektangel: afrundede hjørner 22">
            <a:extLst>
              <a:ext uri="{FF2B5EF4-FFF2-40B4-BE49-F238E27FC236}">
                <a16:creationId xmlns:a16="http://schemas.microsoft.com/office/drawing/2014/main" id="{12E0476E-62AA-402B-898A-A941B9229EC9}"/>
              </a:ext>
            </a:extLst>
          </p:cNvPr>
          <p:cNvSpPr/>
          <p:nvPr/>
        </p:nvSpPr>
        <p:spPr>
          <a:xfrm>
            <a:off x="4551488" y="5242027"/>
            <a:ext cx="3411411" cy="624694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576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20" grpId="0"/>
      <p:bldP spid="2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5A847-B709-60BB-E7FA-B86F56BC6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3E183E79-8C08-E3D6-9F9B-9FC571F7EA6D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2375B3-BA00-FA6F-CAFA-4F634048DF2A}"/>
              </a:ext>
            </a:extLst>
          </p:cNvPr>
          <p:cNvSpPr txBox="1">
            <a:spLocks/>
          </p:cNvSpPr>
          <p:nvPr/>
        </p:nvSpPr>
        <p:spPr>
          <a:xfrm>
            <a:off x="599611" y="1138685"/>
            <a:ext cx="10115968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000" dirty="0"/>
              <a:t>Trin 6 – Åben AI-assistenten med en QR kode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7A377C9-C1BD-44D8-2A46-B109AB90846A}"/>
              </a:ext>
            </a:extLst>
          </p:cNvPr>
          <p:cNvSpPr txBox="1">
            <a:spLocks/>
          </p:cNvSpPr>
          <p:nvPr/>
        </p:nvSpPr>
        <p:spPr>
          <a:xfrm>
            <a:off x="828211" y="2319785"/>
            <a:ext cx="10115968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000" dirty="0"/>
              <a:t>Link til AI-assistent:</a:t>
            </a:r>
          </a:p>
          <a:p>
            <a:pPr algn="l"/>
            <a:r>
              <a:rPr lang="da-DK" sz="3000" dirty="0">
                <a:hlinkClick r:id="rId2"/>
              </a:rPr>
              <a:t>https://vcpt.eucl.dk/aiplatform7/?model=g3&amp;preprompt=8</a:t>
            </a:r>
            <a:endParaRPr lang="da-DK" sz="300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55027886-1EC3-89F2-1074-1728B003C23A}"/>
              </a:ext>
            </a:extLst>
          </p:cNvPr>
          <p:cNvSpPr txBox="1">
            <a:spLocks/>
          </p:cNvSpPr>
          <p:nvPr/>
        </p:nvSpPr>
        <p:spPr>
          <a:xfrm>
            <a:off x="828211" y="3556732"/>
            <a:ext cx="10115968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000" dirty="0"/>
              <a:t>QR kode til link: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DCE02C3F-9E32-ECB2-7CEC-7FBAF8B44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059" y="4328666"/>
            <a:ext cx="1838582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8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CC962-17BF-3244-0814-00425752F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532E684-DCB6-B9EA-D571-E0B81E3E4D17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Kunstig intelligens som hjælp til maskinbetjening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3861FC1D-F44D-B77E-7D22-58FACBACC4CA}"/>
              </a:ext>
            </a:extLst>
          </p:cNvPr>
          <p:cNvSpPr txBox="1">
            <a:spLocks/>
          </p:cNvSpPr>
          <p:nvPr/>
        </p:nvSpPr>
        <p:spPr>
          <a:xfrm>
            <a:off x="269921" y="1191124"/>
            <a:ext cx="4435429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15 minutter – Afprøv hæftet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AA0EF7A-3395-F493-6616-CA0691C963A7}"/>
              </a:ext>
            </a:extLst>
          </p:cNvPr>
          <p:cNvSpPr txBox="1">
            <a:spLocks/>
          </p:cNvSpPr>
          <p:nvPr/>
        </p:nvSpPr>
        <p:spPr>
          <a:xfrm>
            <a:off x="9057811" y="1315182"/>
            <a:ext cx="2778589" cy="771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000" dirty="0"/>
              <a:t>QR kode til link: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420A38F8-92B7-A2EB-467D-C6D7927B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814" y="2430016"/>
            <a:ext cx="1838582" cy="1876687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FA4203F4-3478-1D53-6B2F-44FE46839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21" y="2490108"/>
            <a:ext cx="2815609" cy="3733800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CCF248FC-4855-6452-ECD9-0F2027407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728" y="1963057"/>
            <a:ext cx="2122672" cy="4635423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A4C44BEC-17B9-0BA9-C476-8DE093A66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9594" y="1963056"/>
            <a:ext cx="2122671" cy="460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68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71CDB-AB91-D50C-76FB-265578CD6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84A0DC52-B94E-FF65-9E91-B6A001C83C76}"/>
              </a:ext>
            </a:extLst>
          </p:cNvPr>
          <p:cNvSpPr txBox="1">
            <a:spLocks/>
          </p:cNvSpPr>
          <p:nvPr/>
        </p:nvSpPr>
        <p:spPr>
          <a:xfrm>
            <a:off x="2009821" y="251324"/>
            <a:ext cx="8172358" cy="771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Oplæg fra Per omkring erfaringer med hæfterne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E2C6E63-7A5F-DAA3-C119-A53C163250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346203"/>
              </p:ext>
            </p:extLst>
          </p:nvPr>
        </p:nvGraphicFramePr>
        <p:xfrm>
          <a:off x="798161" y="1740694"/>
          <a:ext cx="2423320" cy="1497806"/>
        </p:xfrm>
        <a:graphic>
          <a:graphicData uri="http://schemas.openxmlformats.org/drawingml/2006/table">
            <a:tbl>
              <a:tblPr/>
              <a:tblGrid>
                <a:gridCol w="2423320">
                  <a:extLst>
                    <a:ext uri="{9D8B030D-6E8A-4147-A177-3AD203B41FA5}">
                      <a16:colId xmlns:a16="http://schemas.microsoft.com/office/drawing/2014/main" val="4051985951"/>
                    </a:ext>
                  </a:extLst>
                </a:gridCol>
              </a:tblGrid>
              <a:tr h="14978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dirty="0">
                          <a:solidFill>
                            <a:srgbClr val="000000"/>
                          </a:solidFill>
                          <a:effectLst/>
                        </a:rPr>
                        <a:t>Per Juhl Kristensen</a:t>
                      </a:r>
                    </a:p>
                    <a:p>
                      <a:pPr>
                        <a:buNone/>
                      </a:pPr>
                      <a:r>
                        <a:rPr lang="da-DK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perx2952@eucl.dk</a:t>
                      </a:r>
                      <a:endParaRPr lang="da-DK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None/>
                      </a:pPr>
                      <a:r>
                        <a:rPr lang="da-DK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Faglærer - Smede</a:t>
                      </a:r>
                    </a:p>
                    <a:p>
                      <a:pPr>
                        <a:buNone/>
                      </a:pPr>
                      <a:r>
                        <a:rPr lang="da-DK" dirty="0">
                          <a:solidFill>
                            <a:srgbClr val="000000"/>
                          </a:solidFill>
                          <a:effectLst/>
                        </a:rPr>
                        <a:t>EUCL Fredericia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448387"/>
                  </a:ext>
                </a:extLst>
              </a:tr>
            </a:tbl>
          </a:graphicData>
        </a:graphic>
      </p:graphicFrame>
      <p:pic>
        <p:nvPicPr>
          <p:cNvPr id="9" name="Billede 8">
            <a:extLst>
              <a:ext uri="{FF2B5EF4-FFF2-40B4-BE49-F238E27FC236}">
                <a16:creationId xmlns:a16="http://schemas.microsoft.com/office/drawing/2014/main" id="{E732B826-79B9-8F58-3AF4-22554E597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228" y="1123950"/>
            <a:ext cx="1956292" cy="2603500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CBC1A9F8-1779-18C9-ADCB-DFBD05EC0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530" y="1123951"/>
            <a:ext cx="1928038" cy="260350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4545E512-0AF0-58E1-C98B-5E7DEF2E2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8578" y="1123951"/>
            <a:ext cx="1951709" cy="2603500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890E6655-E6FB-2684-EB61-714039AEE4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2228" y="4003176"/>
            <a:ext cx="1956292" cy="2610848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2C79CEBF-141C-C155-927B-FEDBF4B592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4530" y="4003176"/>
            <a:ext cx="1943458" cy="260350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A5AABCA7-5F3C-3EE5-CF3C-50C7A0EB33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8578" y="4003176"/>
            <a:ext cx="1943458" cy="259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8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E6870-75BE-886B-F1A0-1CE3B788B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80F70-E076-C0D0-AE2B-7587107B4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Februar 2025 – ny bekendtgørelse for smed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7EA3FA2-FB1F-ED49-0019-3B7953508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114" y="990035"/>
            <a:ext cx="7462157" cy="1043624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C7AFAF2B-1756-02DA-11E3-DAF1367CB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114" y="2112766"/>
            <a:ext cx="7462158" cy="500282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496B489-2653-4F25-B9E3-FD460C7EB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840" y="3313013"/>
            <a:ext cx="7462159" cy="63353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D5E174E-1D9F-CDAA-B4E9-004D40A5C476}"/>
              </a:ext>
            </a:extLst>
          </p:cNvPr>
          <p:cNvSpPr txBox="1">
            <a:spLocks/>
          </p:cNvSpPr>
          <p:nvPr/>
        </p:nvSpPr>
        <p:spPr>
          <a:xfrm>
            <a:off x="337458" y="1748477"/>
            <a:ext cx="3352799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Grundforløb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701098E-1A80-AA0C-A720-66D34E97BE32}"/>
              </a:ext>
            </a:extLst>
          </p:cNvPr>
          <p:cNvSpPr txBox="1">
            <a:spLocks/>
          </p:cNvSpPr>
          <p:nvPr/>
        </p:nvSpPr>
        <p:spPr>
          <a:xfrm>
            <a:off x="446315" y="3588162"/>
            <a:ext cx="3352799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Hovedforløb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B90EC8D9-3976-46EA-C629-1B6A94B3E4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9840" y="4158526"/>
            <a:ext cx="7369631" cy="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16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3FCC5-9D53-604D-06DA-AB80C9B3C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95BF58-D150-667E-9E81-8971A7BEF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Januar 2026 – ny bekendtgørelse for smed (igen)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C462958-AE97-3A09-9B34-4E7CE6724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186" y="896270"/>
            <a:ext cx="7520026" cy="582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5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7158A-D126-FA0A-8892-0A6BC8992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9984DD-BB68-2109-F1F8-CA5F3FDCC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356" y="229370"/>
            <a:ext cx="11125200" cy="1044626"/>
          </a:xfrm>
        </p:spPr>
        <p:txBody>
          <a:bodyPr>
            <a:noAutofit/>
          </a:bodyPr>
          <a:lstStyle/>
          <a:p>
            <a:r>
              <a:rPr lang="da-DK" sz="3000" dirty="0"/>
              <a:t>Indholdet af undervisningen overgår til </a:t>
            </a:r>
            <a:br>
              <a:rPr lang="da-DK" sz="3000" dirty="0"/>
            </a:br>
            <a:r>
              <a:rPr lang="da-DK" sz="3000" dirty="0"/>
              <a:t>”uddannelsesordningen om erhvervsuddannelsen til smed”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DA352AD-D94B-877C-41F3-D8AFD3738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872" y="1464128"/>
            <a:ext cx="7274926" cy="4871357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8176B38-FEDE-A1D8-E06F-239338BB4CB0}"/>
              </a:ext>
            </a:extLst>
          </p:cNvPr>
          <p:cNvSpPr txBox="1">
            <a:spLocks/>
          </p:cNvSpPr>
          <p:nvPr/>
        </p:nvSpPr>
        <p:spPr>
          <a:xfrm>
            <a:off x="179615" y="2603005"/>
            <a:ext cx="3352799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Grundforløb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07A68B1-8D00-AD26-3074-A3888A20AD90}"/>
              </a:ext>
            </a:extLst>
          </p:cNvPr>
          <p:cNvSpPr txBox="1">
            <a:spLocks/>
          </p:cNvSpPr>
          <p:nvPr/>
        </p:nvSpPr>
        <p:spPr>
          <a:xfrm>
            <a:off x="293914" y="5602019"/>
            <a:ext cx="3352799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Hovedforløb</a:t>
            </a:r>
          </a:p>
        </p:txBody>
      </p:sp>
    </p:spTree>
    <p:extLst>
      <p:ext uri="{BB962C8B-B14F-4D97-AF65-F5344CB8AC3E}">
        <p14:creationId xmlns:p14="http://schemas.microsoft.com/office/powerpoint/2010/main" val="2458418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1D3D3-C38D-8879-EB5D-787FCE6BC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723B3B-EC72-453C-01AF-E439F740E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4"/>
            <a:ext cx="11125200" cy="724829"/>
          </a:xfrm>
        </p:spPr>
        <p:txBody>
          <a:bodyPr>
            <a:noAutofit/>
          </a:bodyPr>
          <a:lstStyle/>
          <a:p>
            <a:r>
              <a:rPr lang="da-DK" sz="3000" dirty="0"/>
              <a:t>Styrelsen for IT og Lærings portal </a:t>
            </a:r>
            <a:r>
              <a:rPr lang="da-DK" sz="3000" dirty="0">
                <a:hlinkClick r:id="rId2" action="ppaction://hlinkfile"/>
              </a:rPr>
              <a:t>hentdata.stil.dk</a:t>
            </a:r>
            <a:endParaRPr lang="da-DK" sz="30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730B10E8-7E10-46B3-6B8F-5B968D22A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15" y="2003461"/>
            <a:ext cx="5092928" cy="4231851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EB278083-2C6E-76AC-B2B5-9D43814929C3}"/>
              </a:ext>
            </a:extLst>
          </p:cNvPr>
          <p:cNvSpPr txBox="1"/>
          <p:nvPr/>
        </p:nvSpPr>
        <p:spPr>
          <a:xfrm>
            <a:off x="2143874" y="1304818"/>
            <a:ext cx="13698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200" dirty="0">
                <a:hlinkClick r:id="rId4" action="ppaction://hlinkfile"/>
              </a:rPr>
              <a:t>stil.dk</a:t>
            </a:r>
            <a:endParaRPr lang="da-DK" sz="2200" dirty="0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933B15C8-1E49-D8FA-6B6A-279093D0952C}"/>
              </a:ext>
            </a:extLst>
          </p:cNvPr>
          <p:cNvSpPr txBox="1"/>
          <p:nvPr/>
        </p:nvSpPr>
        <p:spPr>
          <a:xfrm>
            <a:off x="8065214" y="1304817"/>
            <a:ext cx="21267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200" dirty="0">
                <a:hlinkClick r:id="rId4" action="ppaction://hlinkfile"/>
              </a:rPr>
              <a:t>hentdata.stil.dk</a:t>
            </a:r>
            <a:endParaRPr lang="da-DK" sz="2200" dirty="0"/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3F882EBD-D8E0-859B-5E26-EFC7C0CE5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028" y="1864760"/>
            <a:ext cx="4109231" cy="3405883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E09A3944-A762-3C36-3E2F-7A5B111C7B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2331" y="5510483"/>
            <a:ext cx="5799923" cy="8587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278027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A9549-C8D0-F0EA-7684-8C308A1C4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99868A-899E-2F0A-B8AA-37A64486D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Uddannelsesordningen til smed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7BD098AD-68E4-0FDC-89F6-09BE67882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859" y="860871"/>
            <a:ext cx="6973104" cy="57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89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6C943-7839-300F-F2FE-C8E5F0736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EB7110-D711-9710-C220-998B43F8C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Kunstig intelligens for smed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5DA4890-DD76-9616-0BAD-17F65E0B0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882" y="702129"/>
            <a:ext cx="5194319" cy="15682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00F90BFC-0EB6-A948-8373-AC0814969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882" y="2477965"/>
            <a:ext cx="5236360" cy="7681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B2C61559-6E36-9392-BDDE-BDB39159C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571" y="3429001"/>
            <a:ext cx="5236360" cy="14608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E1AA4EA4-AC2D-4CCD-FAC8-1435A61F0C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0571" y="5035502"/>
            <a:ext cx="5236360" cy="1459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EC759ECE-965C-5506-739D-0C7FDAD8B8BC}"/>
              </a:ext>
            </a:extLst>
          </p:cNvPr>
          <p:cNvSpPr txBox="1">
            <a:spLocks/>
          </p:cNvSpPr>
          <p:nvPr/>
        </p:nvSpPr>
        <p:spPr>
          <a:xfrm>
            <a:off x="1152010" y="1985207"/>
            <a:ext cx="3352799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Grundforløb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583697E5-96C9-19FE-01A6-E0A673DA358F}"/>
              </a:ext>
            </a:extLst>
          </p:cNvPr>
          <p:cNvSpPr txBox="1">
            <a:spLocks/>
          </p:cNvSpPr>
          <p:nvPr/>
        </p:nvSpPr>
        <p:spPr>
          <a:xfrm>
            <a:off x="1260867" y="3824892"/>
            <a:ext cx="3352799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Hovedforløb</a:t>
            </a:r>
          </a:p>
        </p:txBody>
      </p:sp>
    </p:spTree>
    <p:extLst>
      <p:ext uri="{BB962C8B-B14F-4D97-AF65-F5344CB8AC3E}">
        <p14:creationId xmlns:p14="http://schemas.microsoft.com/office/powerpoint/2010/main" val="717062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3AF9-5493-30C7-D304-B4A1BF79C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F80182-B101-C4EF-D8FC-75ECD1C45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5" y="131765"/>
            <a:ext cx="11125200" cy="570364"/>
          </a:xfrm>
        </p:spPr>
        <p:txBody>
          <a:bodyPr>
            <a:noAutofit/>
          </a:bodyPr>
          <a:lstStyle/>
          <a:p>
            <a:r>
              <a:rPr lang="da-DK" sz="3000" dirty="0"/>
              <a:t>Hvordan kan man bruge kunstig intelligens til informationssøgning? 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0228898-CA64-1591-D274-8B280F494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23" y="1376088"/>
            <a:ext cx="5233959" cy="255624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4937B484-7F9B-D279-BB4B-07EAAD321AC4}"/>
              </a:ext>
            </a:extLst>
          </p:cNvPr>
          <p:cNvSpPr txBox="1">
            <a:spLocks/>
          </p:cNvSpPr>
          <p:nvPr/>
        </p:nvSpPr>
        <p:spPr>
          <a:xfrm>
            <a:off x="87287" y="702129"/>
            <a:ext cx="4641788" cy="5703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Chat GPT – chatgpt.com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241844C2-D883-6BD7-A150-0AAA179C5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2729" y="4161191"/>
            <a:ext cx="2747130" cy="2565044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F8BDAB0E-2850-4CCD-5421-212CF9FB1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8834" y="3503741"/>
            <a:ext cx="2982681" cy="2792113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4A79D96D-D626-5F9C-D060-8EB356AC4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9371" y="2481819"/>
            <a:ext cx="3280670" cy="3095213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BCB2FB5B-5BFC-36FC-4119-EFF0D3AA9E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9643" y="1928172"/>
            <a:ext cx="3182674" cy="2971625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68CC6A8E-2E42-BB90-AA94-0F438C9BBF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919" y="1376088"/>
            <a:ext cx="3036556" cy="2826175"/>
          </a:xfrm>
          <a:prstGeom prst="rect">
            <a:avLst/>
          </a:prstGeom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E7AAD4EA-06EE-01B6-E31B-EF2BE6EDE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1912" y="816427"/>
            <a:ext cx="2956537" cy="2759530"/>
          </a:xfrm>
          <a:prstGeom prst="rect">
            <a:avLst/>
          </a:prstGeom>
        </p:spPr>
      </p:pic>
      <p:sp>
        <p:nvSpPr>
          <p:cNvPr id="24" name="Titel 1">
            <a:extLst>
              <a:ext uri="{FF2B5EF4-FFF2-40B4-BE49-F238E27FC236}">
                <a16:creationId xmlns:a16="http://schemas.microsoft.com/office/drawing/2014/main" id="{2042CE62-675A-96E3-E069-36E710D3ABBC}"/>
              </a:ext>
            </a:extLst>
          </p:cNvPr>
          <p:cNvSpPr txBox="1">
            <a:spLocks/>
          </p:cNvSpPr>
          <p:nvPr/>
        </p:nvSpPr>
        <p:spPr>
          <a:xfrm>
            <a:off x="185123" y="4457701"/>
            <a:ext cx="5802020" cy="1698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000" dirty="0"/>
              <a:t>”Kan du forklare mig forskellen på de forskellige ståltyper og hvad deres forskellige tekniske navne betyder?”</a:t>
            </a:r>
          </a:p>
        </p:txBody>
      </p:sp>
    </p:spTree>
    <p:extLst>
      <p:ext uri="{BB962C8B-B14F-4D97-AF65-F5344CB8AC3E}">
        <p14:creationId xmlns:p14="http://schemas.microsoft.com/office/powerpoint/2010/main" val="4206901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719</Words>
  <Application>Microsoft Office PowerPoint</Application>
  <PresentationFormat>Widescreen</PresentationFormat>
  <Paragraphs>98</Paragraphs>
  <Slides>29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29</vt:i4>
      </vt:variant>
    </vt:vector>
  </HeadingPairs>
  <TitlesOfParts>
    <vt:vector size="34" baseType="lpstr">
      <vt:lpstr>Aptos</vt:lpstr>
      <vt:lpstr>Aptos Display</vt:lpstr>
      <vt:lpstr>Arial</vt:lpstr>
      <vt:lpstr>Raleway</vt:lpstr>
      <vt:lpstr>Office-tema</vt:lpstr>
      <vt:lpstr>Kunstig intelligens i undervisningen for smedeuddannelsen</vt:lpstr>
      <vt:lpstr>Februar 2025 – ny bekendtgørelse for smed</vt:lpstr>
      <vt:lpstr>Februar 2025 – ny bekendtgørelse for smed</vt:lpstr>
      <vt:lpstr>Januar 2026 – ny bekendtgørelse for smed (igen)</vt:lpstr>
      <vt:lpstr>Indholdet af undervisningen overgår til  ”uddannelsesordningen om erhvervsuddannelsen til smed”</vt:lpstr>
      <vt:lpstr>Styrelsen for IT og Lærings portal hentdata.stil.dk</vt:lpstr>
      <vt:lpstr>Uddannelsesordningen til smed</vt:lpstr>
      <vt:lpstr>Kunstig intelligens for smed</vt:lpstr>
      <vt:lpstr>Hvordan kan man bruge kunstig intelligens til informationssøgning? </vt:lpstr>
      <vt:lpstr>Hvordan kan man bruge kunstig intelligens til informationssøgning? </vt:lpstr>
      <vt:lpstr>Hvordan kan man bruge kunstig intelligens til informationssøgning? </vt:lpstr>
      <vt:lpstr>Hvad er problemet i forhold til undervisningsbrug med elever?</vt:lpstr>
      <vt:lpstr>Videnscenterets GDPR venlige AI platform vcpt.eucl.dk/aiplatform/</vt:lpstr>
      <vt:lpstr>Videnscenterets GDPR venlige AI platform vcpt.eucl.dk/aiplatform/</vt:lpstr>
      <vt:lpstr>Hvordan kan man bruge kunstig intelligens til informationssøgning? </vt:lpstr>
      <vt:lpstr>Hvordan kan man bruge kunstig intelligens til informationssøgning? </vt:lpstr>
      <vt:lpstr>Hvordan kan man bruge kunstig intelligens til informationssøgning? </vt:lpstr>
      <vt:lpstr>Hvordan kan man bruge kunstig intelligens til informationssøgning? </vt:lpstr>
      <vt:lpstr>Nogle spørgsmål?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Jakob Dannesboe</dc:creator>
  <cp:lastModifiedBy>Jakob Dannesboe</cp:lastModifiedBy>
  <cp:revision>16</cp:revision>
  <dcterms:created xsi:type="dcterms:W3CDTF">2026-07-03T05:58:47Z</dcterms:created>
  <dcterms:modified xsi:type="dcterms:W3CDTF">2026-08-07T08:50:17Z</dcterms:modified>
</cp:coreProperties>
</file>